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311" r:id="rId2"/>
    <p:sldId id="342" r:id="rId3"/>
    <p:sldId id="350" r:id="rId4"/>
    <p:sldId id="351" r:id="rId5"/>
    <p:sldId id="352" r:id="rId6"/>
    <p:sldId id="353" r:id="rId7"/>
    <p:sldId id="354" r:id="rId8"/>
    <p:sldId id="355" r:id="rId9"/>
    <p:sldId id="356" r:id="rId10"/>
    <p:sldId id="346" r:id="rId11"/>
    <p:sldId id="319" r:id="rId12"/>
    <p:sldId id="334" r:id="rId13"/>
    <p:sldId id="320" r:id="rId14"/>
    <p:sldId id="321" r:id="rId15"/>
    <p:sldId id="322" r:id="rId16"/>
    <p:sldId id="335" r:id="rId17"/>
    <p:sldId id="323" r:id="rId18"/>
    <p:sldId id="325" r:id="rId19"/>
    <p:sldId id="324" r:id="rId20"/>
    <p:sldId id="327" r:id="rId21"/>
    <p:sldId id="328" r:id="rId22"/>
    <p:sldId id="338" r:id="rId23"/>
    <p:sldId id="329" r:id="rId24"/>
    <p:sldId id="336" r:id="rId25"/>
    <p:sldId id="337" r:id="rId26"/>
    <p:sldId id="359" r:id="rId27"/>
    <p:sldId id="330" r:id="rId28"/>
    <p:sldId id="339" r:id="rId29"/>
    <p:sldId id="340" r:id="rId30"/>
    <p:sldId id="332" r:id="rId31"/>
    <p:sldId id="361" r:id="rId32"/>
    <p:sldId id="362" r:id="rId33"/>
    <p:sldId id="363" r:id="rId34"/>
    <p:sldId id="365" r:id="rId35"/>
    <p:sldId id="364" r:id="rId36"/>
    <p:sldId id="366" r:id="rId37"/>
    <p:sldId id="367" r:id="rId38"/>
    <p:sldId id="368" r:id="rId39"/>
    <p:sldId id="370" r:id="rId40"/>
    <p:sldId id="369" r:id="rId41"/>
    <p:sldId id="371" r:id="rId42"/>
    <p:sldId id="372" r:id="rId43"/>
    <p:sldId id="373" r:id="rId44"/>
    <p:sldId id="375" r:id="rId45"/>
    <p:sldId id="374" r:id="rId46"/>
    <p:sldId id="357" r:id="rId47"/>
    <p:sldId id="333" r:id="rId48"/>
    <p:sldId id="331" r:id="rId49"/>
    <p:sldId id="360" r:id="rId50"/>
    <p:sldId id="358" r:id="rId51"/>
  </p:sldIdLst>
  <p:sldSz cx="9144000" cy="6858000" type="screen4x3"/>
  <p:notesSz cx="7302500" cy="9588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46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4417" cy="479425"/>
          </a:xfrm>
          <a:prstGeom prst="rect">
            <a:avLst/>
          </a:prstGeom>
        </p:spPr>
        <p:txBody>
          <a:bodyPr vert="horz" lIns="96515" tIns="48257" rIns="96515" bIns="48257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36393" y="0"/>
            <a:ext cx="3164417" cy="479425"/>
          </a:xfrm>
          <a:prstGeom prst="rect">
            <a:avLst/>
          </a:prstGeom>
        </p:spPr>
        <p:txBody>
          <a:bodyPr vert="horz" lIns="96515" tIns="48257" rIns="96515" bIns="48257" rtlCol="0"/>
          <a:lstStyle>
            <a:lvl1pPr algn="r">
              <a:defRPr sz="1300"/>
            </a:lvl1pPr>
          </a:lstStyle>
          <a:p>
            <a:fld id="{25E67DCE-9DF9-4B2C-BD24-07E19F90CF22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4125" y="719138"/>
            <a:ext cx="4794250" cy="3595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515" tIns="48257" rIns="96515" bIns="4825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</p:spPr>
        <p:txBody>
          <a:bodyPr vert="horz" lIns="96515" tIns="48257" rIns="96515" bIns="4825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07411"/>
            <a:ext cx="3164417" cy="479425"/>
          </a:xfrm>
          <a:prstGeom prst="rect">
            <a:avLst/>
          </a:prstGeom>
        </p:spPr>
        <p:txBody>
          <a:bodyPr vert="horz" lIns="96515" tIns="48257" rIns="96515" bIns="48257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36393" y="9107411"/>
            <a:ext cx="3164417" cy="479425"/>
          </a:xfrm>
          <a:prstGeom prst="rect">
            <a:avLst/>
          </a:prstGeom>
        </p:spPr>
        <p:txBody>
          <a:bodyPr vert="horz" lIns="96515" tIns="48257" rIns="96515" bIns="48257" rtlCol="0" anchor="b"/>
          <a:lstStyle>
            <a:lvl1pPr algn="r">
              <a:defRPr sz="1300"/>
            </a:lvl1pPr>
          </a:lstStyle>
          <a:p>
            <a:fld id="{A752027B-2D89-44B5-8D59-B00A8980E1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25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F18F8-B3B1-4116-B265-24C9F458D22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9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F18F8-B3B1-4116-B265-24C9F458D22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55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2027B-2D89-44B5-8D59-B00A8980E14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6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E:\Sem-3\SNA\Project\21OCT2019_PROJECTREVIEWPPT\2019-10-19-19-27-00.avi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0" y="5791200"/>
            <a:ext cx="3657600" cy="838200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/>
              <a:t>Parveen Bajaj, EET182574</a:t>
            </a:r>
          </a:p>
          <a:p>
            <a:pPr algn="l"/>
            <a:r>
              <a:rPr lang="en-US" sz="2000" dirty="0" smtClean="0"/>
              <a:t>Abhishek Bohra, EET182561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762000"/>
            <a:ext cx="8153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DTC Road Transport Network </a:t>
            </a:r>
          </a:p>
          <a:p>
            <a:pPr algn="ctr"/>
            <a:r>
              <a:rPr lang="en-US" sz="3200" dirty="0" smtClean="0"/>
              <a:t>Analysis using SNA Techniques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L Space:</a:t>
            </a:r>
          </a:p>
          <a:p>
            <a:pPr lvl="1"/>
            <a:r>
              <a:rPr lang="en-US" sz="2000" dirty="0" smtClean="0"/>
              <a:t> Nodes -&gt; Bus Stop</a:t>
            </a:r>
          </a:p>
          <a:p>
            <a:pPr lvl="1"/>
            <a:r>
              <a:rPr lang="en-US" sz="2000" dirty="0" smtClean="0"/>
              <a:t>Edges -&gt; If nodes are adjacent.</a:t>
            </a:r>
          </a:p>
          <a:p>
            <a:r>
              <a:rPr lang="en-US" sz="2000" dirty="0" smtClean="0"/>
              <a:t>B Space:	</a:t>
            </a:r>
          </a:p>
          <a:p>
            <a:pPr lvl="1"/>
            <a:r>
              <a:rPr lang="en-US" sz="2000" dirty="0" smtClean="0"/>
              <a:t>Two mode network (Bipartite Graph)</a:t>
            </a:r>
          </a:p>
          <a:p>
            <a:pPr lvl="2"/>
            <a:r>
              <a:rPr lang="en-US" sz="1600" dirty="0" smtClean="0"/>
              <a:t>Bus Route and Bus Stops are nodes.</a:t>
            </a:r>
          </a:p>
          <a:p>
            <a:pPr lvl="2"/>
            <a:r>
              <a:rPr lang="en-US" sz="1600" dirty="0" smtClean="0"/>
              <a:t>Each route node is linked to all stops that it serves</a:t>
            </a:r>
          </a:p>
          <a:p>
            <a:r>
              <a:rPr lang="en-US" sz="2000" dirty="0" smtClean="0"/>
              <a:t>P Space:</a:t>
            </a:r>
          </a:p>
          <a:p>
            <a:pPr lvl="1"/>
            <a:r>
              <a:rPr lang="en-US" sz="2000" dirty="0" smtClean="0"/>
              <a:t>Nodes are Bus Stops</a:t>
            </a:r>
          </a:p>
          <a:p>
            <a:pPr lvl="1"/>
            <a:r>
              <a:rPr lang="en-US" sz="2000" dirty="0" smtClean="0"/>
              <a:t>Edge between bus stops if they are served by </a:t>
            </a:r>
            <a:r>
              <a:rPr lang="en-US" sz="2000" dirty="0" err="1" smtClean="0"/>
              <a:t>atleast</a:t>
            </a:r>
            <a:r>
              <a:rPr lang="en-US" sz="2000" dirty="0" smtClean="0"/>
              <a:t> one common route.</a:t>
            </a:r>
          </a:p>
          <a:p>
            <a:r>
              <a:rPr lang="en-US" sz="2000" dirty="0" smtClean="0"/>
              <a:t>C Space:</a:t>
            </a:r>
          </a:p>
          <a:p>
            <a:pPr lvl="1"/>
            <a:r>
              <a:rPr lang="en-US" sz="2000" dirty="0" smtClean="0"/>
              <a:t>Route nodes</a:t>
            </a:r>
            <a:endParaRPr lang="en-US" sz="2000" dirty="0"/>
          </a:p>
          <a:p>
            <a:pPr lvl="1"/>
            <a:r>
              <a:rPr lang="en-US" sz="2000" dirty="0" smtClean="0"/>
              <a:t>Two routes are connected if they share a common station.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53218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l"/>
            <a:r>
              <a:rPr lang="en-US" dirty="0" smtClean="0"/>
              <a:t>Prepared L, </a:t>
            </a:r>
            <a:r>
              <a:rPr lang="en-US" dirty="0"/>
              <a:t>C, B &amp; L </a:t>
            </a:r>
            <a:r>
              <a:rPr lang="en-US" dirty="0" smtClean="0"/>
              <a:t>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34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L-Space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447800"/>
            <a:ext cx="5095875" cy="526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04800" y="649069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Routes - 737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Stops - 1860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81069"/>
            <a:ext cx="7419975" cy="624649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2818"/>
          </a:xfrm>
        </p:spPr>
        <p:txBody>
          <a:bodyPr/>
          <a:lstStyle/>
          <a:p>
            <a:r>
              <a:rPr lang="en-US" b="1" u="sng" dirty="0" smtClean="0"/>
              <a:t>Google Earth View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9668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L-Space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9000"/>
                    </a14:imgEffect>
                  </a14:imgLayer>
                </a14:imgProps>
              </a:ext>
            </a:extLst>
          </a:blip>
          <a:srcRect l="4740" t="2866" b="2866"/>
          <a:stretch/>
        </p:blipFill>
        <p:spPr>
          <a:xfrm>
            <a:off x="1371600" y="1676400"/>
            <a:ext cx="5212363" cy="4953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48400" y="2133600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Routes - 737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Stops - 1860</a:t>
            </a:r>
          </a:p>
        </p:txBody>
      </p:sp>
    </p:spTree>
    <p:extLst>
      <p:ext uri="{BB962C8B-B14F-4D97-AF65-F5344CB8AC3E}">
        <p14:creationId xmlns:p14="http://schemas.microsoft.com/office/powerpoint/2010/main" val="32245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899" y="2286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Degree Distribution L Space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55" y="990600"/>
            <a:ext cx="6512089" cy="46688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400" y="5738336"/>
            <a:ext cx="8610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node </a:t>
            </a:r>
            <a:r>
              <a:rPr lang="en-US" dirty="0" err="1" smtClean="0"/>
              <a:t>havinh</a:t>
            </a:r>
            <a:r>
              <a:rPr lang="en-US" dirty="0" smtClean="0"/>
              <a:t> high degree in </a:t>
            </a:r>
            <a:r>
              <a:rPr lang="en-US" dirty="0"/>
              <a:t>L Space </a:t>
            </a:r>
            <a:r>
              <a:rPr lang="en-US" dirty="0" smtClean="0"/>
              <a:t>simply means it is connected </a:t>
            </a:r>
            <a:r>
              <a:rPr lang="en-US" dirty="0"/>
              <a:t>to more number of bus </a:t>
            </a:r>
            <a:r>
              <a:rPr lang="en-US" dirty="0" smtClean="0"/>
              <a:t>stops.</a:t>
            </a:r>
            <a:endParaRPr lang="en-US" dirty="0"/>
          </a:p>
          <a:p>
            <a:r>
              <a:rPr lang="en-US" sz="2400" b="1" dirty="0" smtClean="0"/>
              <a:t>   Potential </a:t>
            </a:r>
            <a:r>
              <a:rPr lang="en-US" sz="2400" b="1" dirty="0"/>
              <a:t>candidate for Bus Depots or Hub</a:t>
            </a:r>
          </a:p>
        </p:txBody>
      </p:sp>
    </p:spTree>
    <p:extLst>
      <p:ext uri="{BB962C8B-B14F-4D97-AF65-F5344CB8AC3E}">
        <p14:creationId xmlns:p14="http://schemas.microsoft.com/office/powerpoint/2010/main" val="45938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/>
              <a:t>Degree Distribution L Space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8305800" cy="498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6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dirty="0" smtClean="0"/>
              <a:t>Potential candidate for </a:t>
            </a:r>
            <a:br>
              <a:rPr lang="en-US" sz="4800" b="1" dirty="0" smtClean="0"/>
            </a:br>
            <a:r>
              <a:rPr lang="en-US" sz="4800" b="1" dirty="0" smtClean="0"/>
              <a:t>Bus Depots or Hub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85" y="1600200"/>
            <a:ext cx="8448830" cy="5081587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3256463">
            <a:off x="695446" y="2927931"/>
            <a:ext cx="1143000" cy="6096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7436810">
            <a:off x="7163288" y="2930299"/>
            <a:ext cx="1143000" cy="6096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037832" y="2394192"/>
            <a:ext cx="2031224" cy="2128947"/>
          </a:xfrm>
          <a:custGeom>
            <a:avLst/>
            <a:gdLst>
              <a:gd name="connsiteX0" fmla="*/ 111683 w 2031224"/>
              <a:gd name="connsiteY0" fmla="*/ 0 h 2128947"/>
              <a:gd name="connsiteX1" fmla="*/ 0 w 2031224"/>
              <a:gd name="connsiteY1" fmla="*/ 544452 h 2128947"/>
              <a:gd name="connsiteX2" fmla="*/ 251286 w 2031224"/>
              <a:gd name="connsiteY2" fmla="*/ 1465832 h 2128947"/>
              <a:gd name="connsiteX3" fmla="*/ 691035 w 2031224"/>
              <a:gd name="connsiteY3" fmla="*/ 2017264 h 2128947"/>
              <a:gd name="connsiteX4" fmla="*/ 1458852 w 2031224"/>
              <a:gd name="connsiteY4" fmla="*/ 2128947 h 2128947"/>
              <a:gd name="connsiteX5" fmla="*/ 1835780 w 2031224"/>
              <a:gd name="connsiteY5" fmla="*/ 1968403 h 2128947"/>
              <a:gd name="connsiteX6" fmla="*/ 2010284 w 2031224"/>
              <a:gd name="connsiteY6" fmla="*/ 1975384 h 2128947"/>
              <a:gd name="connsiteX7" fmla="*/ 2031224 w 2031224"/>
              <a:gd name="connsiteY7" fmla="*/ 1521674 h 2128947"/>
              <a:gd name="connsiteX8" fmla="*/ 1668257 w 2031224"/>
              <a:gd name="connsiteY8" fmla="*/ 1389051 h 2128947"/>
              <a:gd name="connsiteX9" fmla="*/ 788757 w 2031224"/>
              <a:gd name="connsiteY9" fmla="*/ 1368110 h 2128947"/>
              <a:gd name="connsiteX10" fmla="*/ 621234 w 2031224"/>
              <a:gd name="connsiteY10" fmla="*/ 1144745 h 2128947"/>
              <a:gd name="connsiteX11" fmla="*/ 523512 w 2031224"/>
              <a:gd name="connsiteY11" fmla="*/ 851579 h 2128947"/>
              <a:gd name="connsiteX0" fmla="*/ 111683 w 2031224"/>
              <a:gd name="connsiteY0" fmla="*/ 0 h 2128947"/>
              <a:gd name="connsiteX1" fmla="*/ 0 w 2031224"/>
              <a:gd name="connsiteY1" fmla="*/ 544452 h 2128947"/>
              <a:gd name="connsiteX2" fmla="*/ 251286 w 2031224"/>
              <a:gd name="connsiteY2" fmla="*/ 1465832 h 2128947"/>
              <a:gd name="connsiteX3" fmla="*/ 691035 w 2031224"/>
              <a:gd name="connsiteY3" fmla="*/ 2017264 h 2128947"/>
              <a:gd name="connsiteX4" fmla="*/ 1458852 w 2031224"/>
              <a:gd name="connsiteY4" fmla="*/ 2128947 h 2128947"/>
              <a:gd name="connsiteX5" fmla="*/ 1835780 w 2031224"/>
              <a:gd name="connsiteY5" fmla="*/ 1968403 h 2128947"/>
              <a:gd name="connsiteX6" fmla="*/ 2010284 w 2031224"/>
              <a:gd name="connsiteY6" fmla="*/ 1975384 h 2128947"/>
              <a:gd name="connsiteX7" fmla="*/ 2031224 w 2031224"/>
              <a:gd name="connsiteY7" fmla="*/ 1521674 h 2128947"/>
              <a:gd name="connsiteX8" fmla="*/ 1668257 w 2031224"/>
              <a:gd name="connsiteY8" fmla="*/ 1389051 h 2128947"/>
              <a:gd name="connsiteX9" fmla="*/ 788757 w 2031224"/>
              <a:gd name="connsiteY9" fmla="*/ 1368110 h 2128947"/>
              <a:gd name="connsiteX10" fmla="*/ 621234 w 2031224"/>
              <a:gd name="connsiteY10" fmla="*/ 1144745 h 2128947"/>
              <a:gd name="connsiteX11" fmla="*/ 142512 w 2031224"/>
              <a:gd name="connsiteY11" fmla="*/ 13379 h 212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224" h="2128947">
                <a:moveTo>
                  <a:pt x="111683" y="0"/>
                </a:moveTo>
                <a:lnTo>
                  <a:pt x="0" y="544452"/>
                </a:lnTo>
                <a:lnTo>
                  <a:pt x="251286" y="1465832"/>
                </a:lnTo>
                <a:cubicBezTo>
                  <a:pt x="396434" y="1650778"/>
                  <a:pt x="455933" y="2017264"/>
                  <a:pt x="691035" y="2017264"/>
                </a:cubicBezTo>
                <a:lnTo>
                  <a:pt x="1458852" y="2128947"/>
                </a:lnTo>
                <a:cubicBezTo>
                  <a:pt x="1806489" y="1962370"/>
                  <a:pt x="1670057" y="1968403"/>
                  <a:pt x="1835780" y="1968403"/>
                </a:cubicBezTo>
                <a:lnTo>
                  <a:pt x="2010284" y="1975384"/>
                </a:lnTo>
                <a:lnTo>
                  <a:pt x="2031224" y="1521674"/>
                </a:lnTo>
                <a:lnTo>
                  <a:pt x="1668257" y="1389051"/>
                </a:lnTo>
                <a:cubicBezTo>
                  <a:pt x="1375092" y="1382015"/>
                  <a:pt x="1082007" y="1368110"/>
                  <a:pt x="788757" y="1368110"/>
                </a:cubicBezTo>
                <a:cubicBezTo>
                  <a:pt x="626253" y="1149083"/>
                  <a:pt x="691716" y="1215237"/>
                  <a:pt x="621234" y="1144745"/>
                </a:cubicBezTo>
                <a:lnTo>
                  <a:pt x="142512" y="13379"/>
                </a:lnTo>
              </a:path>
            </a:pathLst>
          </a:cu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u="sng" dirty="0"/>
              <a:t>Identification of candidate Bus Routes for </a:t>
            </a:r>
            <a:r>
              <a:rPr lang="en-US" sz="3200" b="1" u="sng" dirty="0" smtClean="0"/>
              <a:t>Expressway Corridors</a:t>
            </a:r>
            <a:endParaRPr lang="en-US" sz="32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Using C Spaces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000" t="40222" r="23500" b="21556"/>
          <a:stretch/>
        </p:blipFill>
        <p:spPr>
          <a:xfrm>
            <a:off x="1905000" y="2667000"/>
            <a:ext cx="6629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6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Plot of C Space in </a:t>
            </a:r>
            <a:r>
              <a:rPr lang="en-US" b="1" u="sng" dirty="0" err="1" smtClean="0"/>
              <a:t>Gephi</a:t>
            </a:r>
            <a:endParaRPr lang="en-US" b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4000" contrast="8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0" y="1066800"/>
            <a:ext cx="6243637" cy="55438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39000" y="1295400"/>
            <a:ext cx="1598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Nodes:737 </a:t>
            </a:r>
          </a:p>
          <a:p>
            <a:r>
              <a:rPr lang="en-US" dirty="0" smtClean="0"/>
              <a:t>Edges: 159992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8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7" y="1676400"/>
            <a:ext cx="8703733" cy="48958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Preparation of C Space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62765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To analyze Delhi Bus Route Network using Social Network Analysis techniques.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Why Bus Route and Why Delhi?</a:t>
            </a:r>
          </a:p>
          <a:p>
            <a:endParaRPr lang="en-US" dirty="0" smtClean="0"/>
          </a:p>
          <a:p>
            <a:r>
              <a:rPr lang="en-US" dirty="0" smtClean="0"/>
              <a:t>What will we deliver ?</a:t>
            </a:r>
          </a:p>
          <a:p>
            <a:pPr lvl="1"/>
            <a:r>
              <a:rPr lang="en-US" dirty="0" smtClean="0"/>
              <a:t>Systematic survey of Delhi Transport Network.</a:t>
            </a:r>
          </a:p>
          <a:p>
            <a:pPr lvl="1"/>
            <a:r>
              <a:rPr lang="en-US" dirty="0" smtClean="0"/>
              <a:t>Present a model that with a small number of simple rules would be capable to reproduce the main properties.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53536"/>
            <a:ext cx="8229600" cy="889464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l"/>
            <a:r>
              <a:rPr lang="en-US" dirty="0" smtClean="0"/>
              <a:t>Problem </a:t>
            </a:r>
            <a:r>
              <a:rPr lang="en-US" dirty="0"/>
              <a:t>Definition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5780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47800"/>
            <a:ext cx="6778048" cy="486251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Identification of candidate Bus Routes for Expressway Corridors (How ???)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98175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 C Space, nodes having high degree are best candidate for Expressway Corridors.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Identification of candidate Bus Routes for Expressway Corridors (How ???)</a:t>
            </a:r>
            <a:endParaRPr lang="en-US" b="1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37795"/>
          <a:stretch/>
        </p:blipFill>
        <p:spPr>
          <a:xfrm>
            <a:off x="952500" y="2514600"/>
            <a:ext cx="7238999" cy="406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5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"/>
            <a:ext cx="7646670" cy="6515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0818"/>
            <a:ext cx="8229600" cy="508782"/>
          </a:xfrm>
        </p:spPr>
        <p:txBody>
          <a:bodyPr>
            <a:noAutofit/>
          </a:bodyPr>
          <a:lstStyle/>
          <a:p>
            <a:r>
              <a:rPr lang="en-US" sz="2400" dirty="0" smtClean="0"/>
              <a:t>Candidate for Express Highway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629400" y="411480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OMS Bus Route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rot="10800000">
            <a:off x="7162800" y="3200400"/>
            <a:ext cx="198340" cy="946666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52800" y="2667000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TMS Bus Route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rot="16200000" flipV="1">
            <a:off x="3581400" y="1905000"/>
            <a:ext cx="914400" cy="45720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7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371" t="17460" r="34872" b="12610"/>
          <a:stretch/>
        </p:blipFill>
        <p:spPr>
          <a:xfrm>
            <a:off x="152400" y="1398588"/>
            <a:ext cx="5105400" cy="51816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 smtClean="0"/>
              <a:t>Identification of BRT Routes using Cs Networks</a:t>
            </a:r>
            <a:endParaRPr lang="en-US" sz="32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25" y="1284288"/>
            <a:ext cx="3571875" cy="542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0200" y="617220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Cs 43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0400" y="594360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Cs 55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3200" y="1676400"/>
            <a:ext cx="233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623 </a:t>
            </a:r>
            <a:r>
              <a:rPr lang="en-US" dirty="0" err="1" smtClean="0">
                <a:solidFill>
                  <a:schemeClr val="bg1"/>
                </a:solidFill>
              </a:rPr>
              <a:t>Extn</a:t>
            </a:r>
            <a:r>
              <a:rPr lang="en-US" dirty="0" smtClean="0">
                <a:solidFill>
                  <a:schemeClr val="bg1"/>
                </a:solidFill>
              </a:rPr>
              <a:t>: 56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623 </a:t>
            </a:r>
            <a:r>
              <a:rPr lang="en-US" dirty="0" err="1" smtClean="0">
                <a:solidFill>
                  <a:schemeClr val="bg1"/>
                </a:solidFill>
              </a:rPr>
              <a:t>Extn</a:t>
            </a:r>
            <a:r>
              <a:rPr lang="en-US" dirty="0" smtClean="0">
                <a:solidFill>
                  <a:schemeClr val="bg1"/>
                </a:solidFill>
              </a:rPr>
              <a:t> Cluster:  67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2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965982"/>
          </a:xfrm>
        </p:spPr>
        <p:txBody>
          <a:bodyPr>
            <a:normAutofit/>
          </a:bodyPr>
          <a:lstStyle/>
          <a:p>
            <a:r>
              <a:rPr lang="en-US" sz="3600" b="1" u="sng" dirty="0" smtClean="0">
                <a:solidFill>
                  <a:schemeClr val="tx1"/>
                </a:solidFill>
              </a:rPr>
              <a:t>Cs 55 Results 623Extn Cluster</a:t>
            </a:r>
            <a:endParaRPr lang="en-US" sz="3600" b="1" u="sn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19200"/>
            <a:ext cx="7322794" cy="530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6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sz="4800" b="1" u="sng" dirty="0" smtClean="0">
                <a:solidFill>
                  <a:schemeClr val="tx1"/>
                </a:solidFill>
              </a:rPr>
              <a:t>Cs 55 Results 623 Cluster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838200"/>
            <a:ext cx="6459328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2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399"/>
            <a:ext cx="7620000" cy="571500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Histogram Plot of C Space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7497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5070524" cy="426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56388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 50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Identification of BRT Routes using Cs Networks</a:t>
            </a:r>
            <a:endParaRPr lang="en-US" b="1" u="sn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208269"/>
              </p:ext>
            </p:extLst>
          </p:nvPr>
        </p:nvGraphicFramePr>
        <p:xfrm>
          <a:off x="5309734" y="2095659"/>
          <a:ext cx="3616276" cy="340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8138"/>
                <a:gridCol w="180813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Bus Route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Bus</a:t>
                      </a:r>
                      <a:r>
                        <a:rPr lang="en-US" baseline="0" dirty="0" smtClean="0"/>
                        <a:t> Stops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623 </a:t>
                      </a:r>
                      <a:r>
                        <a:rPr lang="en-US" dirty="0" err="1" smtClean="0"/>
                        <a:t>Extn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623 </a:t>
                      </a:r>
                      <a:r>
                        <a:rPr lang="en-US" dirty="0" err="1" smtClean="0"/>
                        <a:t>Extn</a:t>
                      </a:r>
                      <a:r>
                        <a:rPr lang="en-US" dirty="0" smtClean="0"/>
                        <a:t> 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764 Cluster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764 </a:t>
                      </a:r>
                      <a:r>
                        <a:rPr lang="en-US" dirty="0" err="1" smtClean="0"/>
                        <a:t>Extn</a:t>
                      </a:r>
                      <a:r>
                        <a:rPr lang="en-US" dirty="0" smtClean="0"/>
                        <a:t> 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921 CL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921E</a:t>
                      </a:r>
                      <a:r>
                        <a:rPr lang="en-US" baseline="0" dirty="0" smtClean="0"/>
                        <a:t> Cluster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13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152400"/>
            <a:ext cx="7324725" cy="655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66118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Near 215 degree  bus routes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7198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8026400" cy="6019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9" y="2133600"/>
            <a:ext cx="4350113" cy="762064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93794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Systematic Collection of Bus Routes and Bus Stops data</a:t>
            </a:r>
          </a:p>
          <a:p>
            <a:r>
              <a:rPr lang="en-US" dirty="0" smtClean="0"/>
              <a:t>Perform Social Network Analysis Techniques </a:t>
            </a:r>
          </a:p>
          <a:p>
            <a:pPr lvl="1"/>
            <a:r>
              <a:rPr lang="en-US" dirty="0" smtClean="0"/>
              <a:t>Modeling of Bus Route Network into following Topologies</a:t>
            </a:r>
          </a:p>
          <a:p>
            <a:pPr lvl="2"/>
            <a:r>
              <a:rPr lang="en-US" dirty="0" smtClean="0"/>
              <a:t>L , B, C and P Space Topologies</a:t>
            </a:r>
          </a:p>
          <a:p>
            <a:pPr lvl="1"/>
            <a:r>
              <a:rPr lang="en-US" dirty="0" smtClean="0"/>
              <a:t>Degree Distributions  and Centrality of Nodes along with their significance</a:t>
            </a:r>
          </a:p>
          <a:p>
            <a:pPr lvl="1"/>
            <a:r>
              <a:rPr lang="en-US" dirty="0" err="1" smtClean="0"/>
              <a:t>Betweenness</a:t>
            </a:r>
            <a:r>
              <a:rPr lang="en-US" dirty="0" smtClean="0"/>
              <a:t> and Clustering </a:t>
            </a:r>
            <a:r>
              <a:rPr lang="en-US" dirty="0" err="1" smtClean="0"/>
              <a:t>Coefficents</a:t>
            </a:r>
            <a:endParaRPr lang="en-US" dirty="0" smtClean="0"/>
          </a:p>
          <a:p>
            <a:pPr lvl="1"/>
            <a:r>
              <a:rPr lang="en-US" dirty="0" smtClean="0"/>
              <a:t>Candidate Bus Routes for Expressway Corridors and Bus Rapid Transit Services</a:t>
            </a:r>
          </a:p>
          <a:p>
            <a:pPr lvl="1"/>
            <a:r>
              <a:rPr lang="en-US" dirty="0" smtClean="0"/>
              <a:t>Diameter of Network</a:t>
            </a:r>
          </a:p>
          <a:p>
            <a:pPr lvl="1"/>
            <a:r>
              <a:rPr lang="en-US" dirty="0" smtClean="0"/>
              <a:t>Applying Optimization techniques to improve the Network Efficiency.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0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B-Space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1" y="1554720"/>
            <a:ext cx="3581400" cy="513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6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Weights: Bus Driving Efficiency </a:t>
            </a:r>
          </a:p>
          <a:p>
            <a:r>
              <a:rPr lang="en-US" dirty="0" smtClean="0"/>
              <a:t>Optimize : Network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1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Weigthed</a:t>
            </a:r>
            <a:r>
              <a:rPr lang="en-US" dirty="0" smtClean="0"/>
              <a:t> Bus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Previous Network</a:t>
            </a:r>
          </a:p>
          <a:p>
            <a:pPr lvl="1"/>
            <a:r>
              <a:rPr lang="en-US" dirty="0" smtClean="0"/>
              <a:t>Weights: Either 0 or 1</a:t>
            </a:r>
          </a:p>
          <a:p>
            <a:r>
              <a:rPr lang="en-US" dirty="0" smtClean="0"/>
              <a:t>Weighted Network</a:t>
            </a:r>
          </a:p>
          <a:p>
            <a:pPr lvl="1"/>
            <a:r>
              <a:rPr lang="en-US" dirty="0" smtClean="0"/>
              <a:t>Important Factors</a:t>
            </a:r>
          </a:p>
          <a:p>
            <a:pPr lvl="2"/>
            <a:r>
              <a:rPr lang="en-US" dirty="0" smtClean="0"/>
              <a:t>Distance</a:t>
            </a:r>
          </a:p>
          <a:p>
            <a:pPr lvl="2"/>
            <a:r>
              <a:rPr lang="en-US" dirty="0" smtClean="0"/>
              <a:t>Road carrying capacity</a:t>
            </a:r>
          </a:p>
          <a:p>
            <a:pPr lvl="2"/>
            <a:r>
              <a:rPr lang="en-US" dirty="0" smtClean="0"/>
              <a:t>Passenger load rate</a:t>
            </a:r>
          </a:p>
          <a:p>
            <a:pPr lvl="2"/>
            <a:r>
              <a:rPr lang="en-US" dirty="0" smtClean="0"/>
              <a:t>Passenger Flow</a:t>
            </a:r>
          </a:p>
          <a:p>
            <a:pPr lvl="2"/>
            <a:r>
              <a:rPr lang="en-US" dirty="0" smtClean="0"/>
              <a:t>Waiting Time of Passengers</a:t>
            </a:r>
          </a:p>
          <a:p>
            <a:r>
              <a:rPr lang="en-US" dirty="0" smtClean="0"/>
              <a:t>Bus Driving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34" y="4089152"/>
            <a:ext cx="2681766" cy="11371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Impedance Function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Physical Quantity</a:t>
            </a:r>
          </a:p>
          <a:p>
            <a:pPr lvl="1"/>
            <a:r>
              <a:rPr lang="en-US" sz="2400" dirty="0" smtClean="0"/>
              <a:t>Captures magnitude of resistance encountered by a vehicle on the road.</a:t>
            </a:r>
          </a:p>
          <a:p>
            <a:r>
              <a:rPr lang="en-US" sz="2800" dirty="0" smtClean="0"/>
              <a:t>Vehicle Travel Time</a:t>
            </a:r>
          </a:p>
          <a:p>
            <a:r>
              <a:rPr lang="en-US" sz="2800" dirty="0" smtClean="0"/>
              <a:t>Bureau Of Public Roads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pPr marL="411480" lvl="1" indent="0">
              <a:buNone/>
            </a:pPr>
            <a:endParaRPr lang="en-US" sz="2400" dirty="0" smtClean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900416" y="4867905"/>
            <a:ext cx="0" cy="6858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4012" y="5618740"/>
            <a:ext cx="2339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Impedance Value of </a:t>
            </a:r>
          </a:p>
          <a:p>
            <a:r>
              <a:rPr lang="en-US" dirty="0" smtClean="0"/>
              <a:t>road section z when </a:t>
            </a:r>
          </a:p>
          <a:p>
            <a:r>
              <a:rPr lang="en-US" dirty="0" smtClean="0"/>
              <a:t>traffic flow= 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38816" y="3886200"/>
            <a:ext cx="2060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Traffic flow of the </a:t>
            </a:r>
          </a:p>
          <a:p>
            <a:r>
              <a:rPr lang="en-US" dirty="0" smtClean="0"/>
              <a:t>road section z</a:t>
            </a:r>
            <a:endParaRPr lang="en-US" dirty="0"/>
          </a:p>
        </p:txBody>
      </p:sp>
      <p:cxnSp>
        <p:nvCxnSpPr>
          <p:cNvPr id="21" name="Elbow Connector 20"/>
          <p:cNvCxnSpPr/>
          <p:nvPr/>
        </p:nvCxnSpPr>
        <p:spPr>
          <a:xfrm rot="10800000" flipV="1">
            <a:off x="2967216" y="4182103"/>
            <a:ext cx="1371600" cy="223494"/>
          </a:xfrm>
          <a:prstGeom prst="bentConnector3">
            <a:avLst>
              <a:gd name="adj1" fmla="val 10079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73855" y="5894537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0.15,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4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354303" y="5009511"/>
            <a:ext cx="2122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capacity of </a:t>
            </a:r>
          </a:p>
          <a:p>
            <a:r>
              <a:rPr lang="en-US" dirty="0" smtClean="0"/>
              <a:t>Section z</a:t>
            </a:r>
          </a:p>
        </p:txBody>
      </p:sp>
      <p:cxnSp>
        <p:nvCxnSpPr>
          <p:cNvPr id="28" name="Elbow Connector 27"/>
          <p:cNvCxnSpPr/>
          <p:nvPr/>
        </p:nvCxnSpPr>
        <p:spPr>
          <a:xfrm rot="10800000">
            <a:off x="2946090" y="4979075"/>
            <a:ext cx="1392727" cy="341984"/>
          </a:xfrm>
          <a:prstGeom prst="bentConnector3">
            <a:avLst>
              <a:gd name="adj1" fmla="val 9846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74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146" y="1980762"/>
            <a:ext cx="1971456" cy="101790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101" y="4369397"/>
            <a:ext cx="2095500" cy="1456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 Driving Efficiency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2237106"/>
            <a:ext cx="2937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Bus Travel Time </a:t>
            </a:r>
          </a:p>
          <a:p>
            <a:r>
              <a:rPr lang="en-US" dirty="0" smtClean="0"/>
              <a:t>between adjacent stations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62207" y="3333456"/>
            <a:ext cx="231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Portion of total </a:t>
            </a:r>
          </a:p>
          <a:p>
            <a:r>
              <a:rPr lang="en-US" dirty="0" smtClean="0"/>
              <a:t>distance of section z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22565" y="2163390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Road Impedance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97923" y="3000474"/>
            <a:ext cx="260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sections of the road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590800" y="2348056"/>
            <a:ext cx="10668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410200" y="2348056"/>
            <a:ext cx="9144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21338" y="2743200"/>
            <a:ext cx="0" cy="59788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0" idx="1"/>
          </p:cNvCxnSpPr>
          <p:nvPr/>
        </p:nvCxnSpPr>
        <p:spPr>
          <a:xfrm rot="10800000">
            <a:off x="4953001" y="2560272"/>
            <a:ext cx="844923" cy="624869"/>
          </a:xfrm>
          <a:prstGeom prst="bentConnector3">
            <a:avLst>
              <a:gd name="adj1" fmla="val 100246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96909" y="4724400"/>
            <a:ext cx="2814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Passenger flow between </a:t>
            </a:r>
          </a:p>
          <a:p>
            <a:r>
              <a:rPr lang="en-US" dirty="0" smtClean="0"/>
              <a:t>station </a:t>
            </a:r>
            <a:r>
              <a:rPr lang="en-US" dirty="0" err="1" smtClean="0"/>
              <a:t>i</a:t>
            </a:r>
            <a:r>
              <a:rPr lang="en-US" dirty="0" smtClean="0"/>
              <a:t> and j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182509" y="4953000"/>
            <a:ext cx="9144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51946" y="4849306"/>
            <a:ext cx="2937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Bus Driving Efficiency</a:t>
            </a:r>
          </a:p>
          <a:p>
            <a:r>
              <a:rPr lang="en-US" dirty="0" smtClean="0"/>
              <a:t>between adjacent stations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657603" y="5169213"/>
            <a:ext cx="10668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34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 Driving Efficiency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 r="6428"/>
          <a:stretch/>
        </p:blipFill>
        <p:spPr>
          <a:xfrm>
            <a:off x="613298" y="1676400"/>
            <a:ext cx="8073502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0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Improved Bus Driving Efficiency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581400"/>
            <a:ext cx="3666095" cy="134302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906963"/>
          </a:xfrm>
        </p:spPr>
        <p:txBody>
          <a:bodyPr>
            <a:noAutofit/>
          </a:bodyPr>
          <a:lstStyle/>
          <a:p>
            <a:r>
              <a:rPr lang="en-US" sz="3600" dirty="0" smtClean="0"/>
              <a:t>Passenger waiting time depends on</a:t>
            </a:r>
          </a:p>
          <a:p>
            <a:pPr lvl="1"/>
            <a:r>
              <a:rPr lang="en-US" sz="2400" dirty="0" smtClean="0"/>
              <a:t>Number of bus routes</a:t>
            </a:r>
          </a:p>
          <a:p>
            <a:pPr lvl="1"/>
            <a:r>
              <a:rPr lang="en-US" sz="2400" dirty="0" smtClean="0"/>
              <a:t>Passenger flow </a:t>
            </a:r>
            <a:r>
              <a:rPr lang="en-US" sz="2400" dirty="0" err="1" smtClean="0"/>
              <a:t>xi,j</a:t>
            </a:r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1;  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4031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Improved Bus Driving Efficiency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6" r="6072"/>
          <a:stretch/>
        </p:blipFill>
        <p:spPr>
          <a:xfrm>
            <a:off x="647700" y="1752600"/>
            <a:ext cx="7848600" cy="447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39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Network  Efficiency Optimization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6280"/>
          </a:xfrm>
        </p:spPr>
        <p:txBody>
          <a:bodyPr>
            <a:normAutofit/>
          </a:bodyPr>
          <a:lstStyle/>
          <a:p>
            <a:r>
              <a:rPr lang="en-US" dirty="0" smtClean="0"/>
              <a:t>Static Bus Network Efficiency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544581"/>
            <a:ext cx="6852316" cy="1343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4724400"/>
            <a:ext cx="8227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Existing Data Static Bus Network Efficiency = 0.25 = 25 %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9504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Improved Transit Network  Efficiency Optimization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2971800"/>
            <a:ext cx="6019800" cy="115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80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89464"/>
          </a:xfrm>
        </p:spPr>
        <p:txBody>
          <a:bodyPr/>
          <a:lstStyle/>
          <a:p>
            <a:pPr algn="l"/>
            <a:r>
              <a:rPr lang="en-US" b="1" u="sng" dirty="0" smtClean="0"/>
              <a:t>Collection of Data</a:t>
            </a:r>
            <a:endParaRPr lang="en-US" b="1" u="sn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36875" b="10000"/>
          <a:stretch>
            <a:fillRect/>
          </a:stretch>
        </p:blipFill>
        <p:spPr bwMode="auto">
          <a:xfrm>
            <a:off x="1676400" y="1295400"/>
            <a:ext cx="6019800" cy="5364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251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Compute initial efficiency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Delete Bus Station 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Improved Transit Network  Efficiency Optimization Method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2286000"/>
            <a:ext cx="6772275" cy="1343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4298279"/>
            <a:ext cx="3581400" cy="212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4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Improved Transit Network  Efficiency Optimization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Recompute</a:t>
            </a:r>
            <a:r>
              <a:rPr lang="en-US" dirty="0" smtClean="0"/>
              <a:t> the </a:t>
            </a:r>
            <a:r>
              <a:rPr lang="en-US" dirty="0" err="1" smtClean="0"/>
              <a:t>Efficiecny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819400"/>
            <a:ext cx="5257800" cy="9129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971166"/>
            <a:ext cx="4038600" cy="9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09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Improved Transit Network  Efficiency Optimization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the Bus Stops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590800"/>
            <a:ext cx="5257800" cy="314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07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Improved Transit Network  Efficiency Optimization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the Bus Stops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2786062"/>
            <a:ext cx="7677150" cy="1285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487862"/>
            <a:ext cx="59912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77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6172200" cy="6172200"/>
          </a:xfrm>
        </p:spPr>
      </p:pic>
    </p:spTree>
    <p:extLst>
      <p:ext uri="{BB962C8B-B14F-4D97-AF65-F5344CB8AC3E}">
        <p14:creationId xmlns:p14="http://schemas.microsoft.com/office/powerpoint/2010/main" val="1541758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9183418"/>
              </p:ext>
            </p:extLst>
          </p:nvPr>
        </p:nvGraphicFramePr>
        <p:xfrm>
          <a:off x="381000" y="2895600"/>
          <a:ext cx="8458200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600200"/>
                <a:gridCol w="1409700"/>
                <a:gridCol w="1409700"/>
                <a:gridCol w="1409700"/>
                <a:gridCol w="14097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Weights Sum </a:t>
                      </a:r>
                      <a:r>
                        <a:rPr lang="en-US" dirty="0" err="1" smtClean="0"/>
                        <a:t>Init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Efficency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Weights Sum-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Node 13 del</a:t>
                      </a:r>
                    </a:p>
                    <a:p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Efficiency-Node 13 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Weights Sum-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Node 18 del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Efficiency-Node 18 del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315.1449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0.3622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315.1449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0.3881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315.1449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0.4169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2362200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Deletion  of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777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The Analysis of the Properties of Bus Network Topology </a:t>
            </a:r>
            <a:r>
              <a:rPr lang="en-US" sz="2000" dirty="0" smtClean="0"/>
              <a:t>in Beijing </a:t>
            </a:r>
            <a:r>
              <a:rPr lang="en-US" sz="2000" dirty="0"/>
              <a:t>Basing on Complex </a:t>
            </a:r>
            <a:r>
              <a:rPr lang="en-US" sz="2000" dirty="0" smtClean="0"/>
              <a:t>Networks by </a:t>
            </a:r>
            <a:r>
              <a:rPr lang="en-US" sz="2000" dirty="0" err="1"/>
              <a:t>Hui</a:t>
            </a:r>
            <a:r>
              <a:rPr lang="en-US" sz="2000" dirty="0"/>
              <a:t> Zhang,1 </a:t>
            </a:r>
            <a:r>
              <a:rPr lang="en-US" sz="2000" dirty="0" err="1"/>
              <a:t>Peng</a:t>
            </a:r>
            <a:r>
              <a:rPr lang="en-US" sz="2000" dirty="0"/>
              <a:t> Zhao,1 </a:t>
            </a:r>
            <a:r>
              <a:rPr lang="en-US" sz="2000" dirty="0" err="1"/>
              <a:t>Jian</a:t>
            </a:r>
            <a:r>
              <a:rPr lang="en-US" sz="2000" dirty="0"/>
              <a:t> Gao,1 and Xiang-</a:t>
            </a:r>
            <a:r>
              <a:rPr lang="en-US" sz="2000" dirty="0" err="1"/>
              <a:t>ming</a:t>
            </a:r>
            <a:r>
              <a:rPr lang="en-US" sz="2000" dirty="0"/>
              <a:t> </a:t>
            </a:r>
            <a:r>
              <a:rPr lang="en-US" sz="2000" dirty="0" smtClean="0"/>
              <a:t>Yao1,2</a:t>
            </a:r>
          </a:p>
          <a:p>
            <a:r>
              <a:rPr lang="en-US" sz="2000" dirty="0"/>
              <a:t>Bus transport network analysis in Rio de Janeiro based on topological </a:t>
            </a:r>
            <a:r>
              <a:rPr lang="en-US" sz="2000" dirty="0" smtClean="0"/>
              <a:t>models using Social Networks by </a:t>
            </a:r>
            <a:r>
              <a:rPr lang="en-US" sz="2000" dirty="0"/>
              <a:t>Diego </a:t>
            </a:r>
            <a:r>
              <a:rPr lang="en-US" sz="2000" dirty="0" err="1" smtClean="0"/>
              <a:t>Carvalho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Study on some bus transport networks in </a:t>
            </a:r>
            <a:r>
              <a:rPr lang="en-US" sz="2000" dirty="0" smtClean="0"/>
              <a:t>China with </a:t>
            </a:r>
            <a:r>
              <a:rPr lang="en-US" sz="2000" dirty="0"/>
              <a:t>considering spatial </a:t>
            </a:r>
            <a:r>
              <a:rPr lang="en-US" sz="2000" dirty="0" smtClean="0"/>
              <a:t>characteristics by </a:t>
            </a:r>
            <a:r>
              <a:rPr lang="en-US" sz="2000" dirty="0" err="1"/>
              <a:t>Xu-Hua</a:t>
            </a:r>
            <a:r>
              <a:rPr lang="en-US" sz="2000" dirty="0"/>
              <a:t> Yang a,⇑, </a:t>
            </a:r>
            <a:r>
              <a:rPr lang="en-US" sz="2000" dirty="0" err="1"/>
              <a:t>Guang</a:t>
            </a:r>
            <a:r>
              <a:rPr lang="en-US" sz="2000" dirty="0"/>
              <a:t> Chen </a:t>
            </a:r>
            <a:r>
              <a:rPr lang="en-US" sz="2000" dirty="0" err="1"/>
              <a:t>a,b</a:t>
            </a:r>
            <a:r>
              <a:rPr lang="en-US" sz="2000" dirty="0"/>
              <a:t>, </a:t>
            </a:r>
            <a:r>
              <a:rPr lang="en-US" sz="2000" dirty="0" err="1"/>
              <a:t>Sheng</a:t>
            </a:r>
            <a:r>
              <a:rPr lang="en-US" sz="2000" dirty="0"/>
              <a:t>-Yong Chen a, Wan-Liang </a:t>
            </a:r>
            <a:r>
              <a:rPr lang="en-US" sz="2000" dirty="0" err="1"/>
              <a:t>Wanga</a:t>
            </a:r>
            <a:r>
              <a:rPr lang="en-US" sz="2000" dirty="0"/>
              <a:t>, Lei Wang 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Structural Analysis of Bus Networks Using Indicators of Graph Theory and</a:t>
            </a:r>
          </a:p>
          <a:p>
            <a:pPr>
              <a:buNone/>
            </a:pPr>
            <a:r>
              <a:rPr lang="en-US" sz="2000" dirty="0" smtClean="0"/>
              <a:t>      Complex </a:t>
            </a:r>
            <a:r>
              <a:rPr lang="en-US" sz="2000" dirty="0"/>
              <a:t>Network </a:t>
            </a:r>
            <a:r>
              <a:rPr lang="en-US" sz="2000" dirty="0" smtClean="0"/>
              <a:t>Theory by </a:t>
            </a:r>
            <a:r>
              <a:rPr lang="en-US" sz="2000" dirty="0" err="1"/>
              <a:t>Hui</a:t>
            </a:r>
            <a:r>
              <a:rPr lang="en-US" sz="2000" dirty="0"/>
              <a:t> </a:t>
            </a:r>
            <a:r>
              <a:rPr lang="en-US" sz="2000" dirty="0" smtClean="0"/>
              <a:t>Zhang.</a:t>
            </a:r>
          </a:p>
          <a:p>
            <a:r>
              <a:rPr lang="en-US" sz="2000" dirty="0" smtClean="0"/>
              <a:t>Public transport networks: empirical analysis and modeling by C. von Ferber</a:t>
            </a:r>
          </a:p>
          <a:p>
            <a:r>
              <a:rPr lang="en-US" sz="2000" dirty="0"/>
              <a:t>A Method of Bus Network Optimization Based on Complex Network and </a:t>
            </a:r>
            <a:r>
              <a:rPr lang="en-US" sz="2000" dirty="0" err="1"/>
              <a:t>Beidou</a:t>
            </a:r>
            <a:r>
              <a:rPr lang="en-US" sz="2000" dirty="0"/>
              <a:t> Vehicle Location by </a:t>
            </a:r>
            <a:r>
              <a:rPr lang="en-US" sz="2000" dirty="0" err="1"/>
              <a:t>Peixin</a:t>
            </a:r>
            <a:r>
              <a:rPr lang="en-US" sz="2000" dirty="0"/>
              <a:t> Dong </a:t>
            </a:r>
            <a:endParaRPr lang="en-US" sz="2000" dirty="0" smtClean="0"/>
          </a:p>
          <a:p>
            <a:r>
              <a:rPr lang="en-US" sz="2000" dirty="0" smtClean="0"/>
              <a:t>Public Transport Networks: Empirical Analysis and Modeling by C. von Ferber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/>
              <a:t>Literature Survey</a:t>
            </a:r>
          </a:p>
        </p:txBody>
      </p:sp>
    </p:spTree>
    <p:extLst>
      <p:ext uri="{BB962C8B-B14F-4D97-AF65-F5344CB8AC3E}">
        <p14:creationId xmlns:p14="http://schemas.microsoft.com/office/powerpoint/2010/main" val="228687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97531" y="2967335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 You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390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u="sng" dirty="0"/>
              <a:t>How </a:t>
            </a:r>
            <a:r>
              <a:rPr lang="en-US" sz="3600" b="1" u="sng" dirty="0" smtClean="0"/>
              <a:t>Many Bus Routes &amp; Bus Stops?</a:t>
            </a:r>
            <a:endParaRPr lang="en-US" sz="36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Bus Routes</a:t>
            </a:r>
          </a:p>
          <a:p>
            <a:pPr lvl="1"/>
            <a:r>
              <a:rPr lang="en-US" dirty="0" smtClean="0"/>
              <a:t>From Bipartite Graph (B-Space), </a:t>
            </a:r>
          </a:p>
          <a:p>
            <a:pPr lvl="2"/>
            <a:r>
              <a:rPr lang="en-US" dirty="0" smtClean="0"/>
              <a:t>Number of Nodes in Bus Routes or Out Degree Nodes</a:t>
            </a:r>
          </a:p>
          <a:p>
            <a:pPr lvl="1"/>
            <a:r>
              <a:rPr lang="en-US" dirty="0" smtClean="0"/>
              <a:t>From C Space,</a:t>
            </a:r>
          </a:p>
          <a:p>
            <a:pPr lvl="2"/>
            <a:r>
              <a:rPr lang="en-US" dirty="0" smtClean="0"/>
              <a:t>Number of Nodes </a:t>
            </a:r>
          </a:p>
          <a:p>
            <a:r>
              <a:rPr lang="en-US" dirty="0" smtClean="0"/>
              <a:t>Bus Stops</a:t>
            </a:r>
          </a:p>
          <a:p>
            <a:pPr lvl="1"/>
            <a:r>
              <a:rPr lang="en-US" dirty="0"/>
              <a:t>From Bipartite Graph (B-Space), </a:t>
            </a:r>
          </a:p>
          <a:p>
            <a:pPr lvl="2"/>
            <a:r>
              <a:rPr lang="en-US" dirty="0"/>
              <a:t>Number of Nodes in Bus </a:t>
            </a:r>
            <a:r>
              <a:rPr lang="en-US" dirty="0" smtClean="0"/>
              <a:t>Stops set or In Degree </a:t>
            </a:r>
            <a:r>
              <a:rPr lang="en-US" dirty="0"/>
              <a:t>Nodes</a:t>
            </a:r>
          </a:p>
          <a:p>
            <a:pPr lvl="1"/>
            <a:r>
              <a:rPr lang="en-US" dirty="0"/>
              <a:t>From C Space,</a:t>
            </a:r>
          </a:p>
          <a:p>
            <a:pPr lvl="2"/>
            <a:r>
              <a:rPr lang="en-US" dirty="0"/>
              <a:t>Number of Nodes </a:t>
            </a:r>
          </a:p>
        </p:txBody>
      </p:sp>
    </p:spTree>
    <p:extLst>
      <p:ext uri="{BB962C8B-B14F-4D97-AF65-F5344CB8AC3E}">
        <p14:creationId xmlns:p14="http://schemas.microsoft.com/office/powerpoint/2010/main" val="144782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Outcomes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628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 smtClean="0"/>
              <a:t>How many routes?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smtClean="0"/>
              <a:t>How many Bus stops?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Identification of candidate Bus Routes for expressway corridors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Identification of candidate Bus Routes for </a:t>
            </a:r>
            <a:r>
              <a:rPr lang="en-US" sz="2200" dirty="0" smtClean="0"/>
              <a:t>BRT Service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smtClean="0"/>
              <a:t>Bus Depot / Hub Locations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0000"/>
                </a:solidFill>
              </a:rPr>
              <a:t>How many bus routes are needed to get from one bus stop to another?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0000"/>
                </a:solidFill>
              </a:rPr>
              <a:t>How many maximum routes will we require to move between the two most distant bus stops within the city?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err="1">
                <a:solidFill>
                  <a:srgbClr val="FF0000"/>
                </a:solidFill>
              </a:rPr>
              <a:t>Avg</a:t>
            </a:r>
            <a:r>
              <a:rPr lang="en-US" sz="2200" dirty="0">
                <a:solidFill>
                  <a:srgbClr val="FF0000"/>
                </a:solidFill>
              </a:rPr>
              <a:t> Number of Bus Stops per route.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0000"/>
                </a:solidFill>
              </a:rPr>
              <a:t>How many bus stops a person can go by using only one line?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0000"/>
                </a:solidFill>
              </a:rPr>
              <a:t>How many bus routes are required to reach 99 % of Bus Stops?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7429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36875" b="10000"/>
          <a:stretch>
            <a:fillRect/>
          </a:stretch>
        </p:blipFill>
        <p:spPr bwMode="auto">
          <a:xfrm>
            <a:off x="1676400" y="1295400"/>
            <a:ext cx="6019800" cy="5364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ight Arrow 4"/>
          <p:cNvSpPr/>
          <p:nvPr/>
        </p:nvSpPr>
        <p:spPr>
          <a:xfrm>
            <a:off x="1676400" y="3048000"/>
            <a:ext cx="990600" cy="30480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676400" y="5638800"/>
            <a:ext cx="990600" cy="30480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53536"/>
            <a:ext cx="8229600" cy="889464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Collection of Data</a:t>
            </a:r>
            <a:endParaRPr kumimoji="0" lang="en-US" sz="4600" b="1" i="0" u="sng" strike="noStrike" kern="1200" cap="none" spc="0" normalizeH="0" baseline="0" noProof="0" dirty="0">
              <a:ln>
                <a:noFill/>
              </a:ln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4023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71800" y="2438400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Thank You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781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r="3750" b="10000"/>
          <a:stretch>
            <a:fillRect/>
          </a:stretch>
        </p:blipFill>
        <p:spPr bwMode="auto">
          <a:xfrm>
            <a:off x="0" y="1295400"/>
            <a:ext cx="4495800" cy="2627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b="19000"/>
          <a:stretch>
            <a:fillRect/>
          </a:stretch>
        </p:blipFill>
        <p:spPr bwMode="auto">
          <a:xfrm>
            <a:off x="3124200" y="3733800"/>
            <a:ext cx="5791200" cy="2931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hape 8"/>
          <p:cNvCxnSpPr>
            <a:endCxn id="2051" idx="1"/>
          </p:cNvCxnSpPr>
          <p:nvPr/>
        </p:nvCxnSpPr>
        <p:spPr>
          <a:xfrm rot="16200000" flipH="1">
            <a:off x="1172051" y="3247549"/>
            <a:ext cx="2532698" cy="1371600"/>
          </a:xfrm>
          <a:prstGeom prst="bentConnector2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89464"/>
          </a:xfrm>
        </p:spPr>
        <p:txBody>
          <a:bodyPr/>
          <a:lstStyle/>
          <a:p>
            <a:pPr algn="l"/>
            <a:r>
              <a:rPr lang="en-US" b="1" u="sng" dirty="0" smtClean="0"/>
              <a:t>Collection of Data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426378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b="10000"/>
          <a:stretch>
            <a:fillRect/>
          </a:stretch>
        </p:blipFill>
        <p:spPr bwMode="auto">
          <a:xfrm>
            <a:off x="347133" y="1600200"/>
            <a:ext cx="8263467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89464"/>
          </a:xfrm>
        </p:spPr>
        <p:txBody>
          <a:bodyPr/>
          <a:lstStyle/>
          <a:p>
            <a:pPr algn="l"/>
            <a:r>
              <a:rPr lang="en-US" b="1" u="sng" dirty="0" smtClean="0"/>
              <a:t>Collection of Data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82459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89464"/>
          </a:xfrm>
        </p:spPr>
        <p:txBody>
          <a:bodyPr/>
          <a:lstStyle/>
          <a:p>
            <a:pPr algn="l"/>
            <a:r>
              <a:rPr lang="en-US" b="1" u="sng" dirty="0" smtClean="0"/>
              <a:t>Collection of Data</a:t>
            </a:r>
            <a:endParaRPr lang="en-US" b="1" u="sng" dirty="0"/>
          </a:p>
        </p:txBody>
      </p:sp>
      <p:pic>
        <p:nvPicPr>
          <p:cNvPr id="7" name="2019-10-19-19-27-00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8600" y="1219200"/>
            <a:ext cx="877824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1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/>
              <a:t>Collection of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493798"/>
            <a:ext cx="4648200" cy="52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896</TotalTime>
  <Words>960</Words>
  <Application>Microsoft Office PowerPoint</Application>
  <PresentationFormat>On-screen Show (4:3)</PresentationFormat>
  <Paragraphs>214</Paragraphs>
  <Slides>50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Rockwell</vt:lpstr>
      <vt:lpstr>Times New Roman</vt:lpstr>
      <vt:lpstr>Wingdings</vt:lpstr>
      <vt:lpstr>Wingdings 2</vt:lpstr>
      <vt:lpstr>Foundry</vt:lpstr>
      <vt:lpstr>PowerPoint Presentation</vt:lpstr>
      <vt:lpstr>PowerPoint Presentation</vt:lpstr>
      <vt:lpstr>Tasks</vt:lpstr>
      <vt:lpstr>Collection of Data</vt:lpstr>
      <vt:lpstr>PowerPoint Presentation</vt:lpstr>
      <vt:lpstr>Collection of Data</vt:lpstr>
      <vt:lpstr>Collection of Data</vt:lpstr>
      <vt:lpstr>Collection of Data</vt:lpstr>
      <vt:lpstr>Collection of Data</vt:lpstr>
      <vt:lpstr>PowerPoint Presentation</vt:lpstr>
      <vt:lpstr>L-Space</vt:lpstr>
      <vt:lpstr>Google Earth View</vt:lpstr>
      <vt:lpstr>L-Space</vt:lpstr>
      <vt:lpstr>Degree Distribution L Space</vt:lpstr>
      <vt:lpstr>Degree Distribution L Space</vt:lpstr>
      <vt:lpstr>Potential candidate for  Bus Depots or Hub</vt:lpstr>
      <vt:lpstr>Identification of candidate Bus Routes for Expressway Corridors</vt:lpstr>
      <vt:lpstr>PowerPoint Presentation</vt:lpstr>
      <vt:lpstr>PowerPoint Presentation</vt:lpstr>
      <vt:lpstr>PowerPoint Presentation</vt:lpstr>
      <vt:lpstr>PowerPoint Presentation</vt:lpstr>
      <vt:lpstr>Candidate for Express Highway</vt:lpstr>
      <vt:lpstr>PowerPoint Presentation</vt:lpstr>
      <vt:lpstr>Cs 55 Results 623Extn Cluster</vt:lpstr>
      <vt:lpstr>Cs 55 Results 623 Cluster</vt:lpstr>
      <vt:lpstr>PowerPoint Presentation</vt:lpstr>
      <vt:lpstr>PowerPoint Presentation</vt:lpstr>
      <vt:lpstr>Near 215 degree  bus routes</vt:lpstr>
      <vt:lpstr>PowerPoint Presentation</vt:lpstr>
      <vt:lpstr>B-Space</vt:lpstr>
      <vt:lpstr>Network Optimization</vt:lpstr>
      <vt:lpstr>Weigthed Bus Network</vt:lpstr>
      <vt:lpstr>Road Impedance Function</vt:lpstr>
      <vt:lpstr>Bus Driving Efficiency</vt:lpstr>
      <vt:lpstr>Bus Driving Efficiency</vt:lpstr>
      <vt:lpstr>Improved Bus Driving Efficiency</vt:lpstr>
      <vt:lpstr>Improved Bus Driving Efficiency</vt:lpstr>
      <vt:lpstr>Network  Efficiency Optimization</vt:lpstr>
      <vt:lpstr>Improved Transit Network  Efficiency Optimization</vt:lpstr>
      <vt:lpstr>Improved Transit Network  Efficiency Optimization Method</vt:lpstr>
      <vt:lpstr>Improved Transit Network  Efficiency Optimization Method</vt:lpstr>
      <vt:lpstr>Improved Transit Network  Efficiency Optimization Method</vt:lpstr>
      <vt:lpstr>Improved Transit Network  Efficiency Optimization Method</vt:lpstr>
      <vt:lpstr>PowerPoint Presentation</vt:lpstr>
      <vt:lpstr>Simulation Results</vt:lpstr>
      <vt:lpstr>PowerPoint Presentation</vt:lpstr>
      <vt:lpstr>PowerPoint Presentation</vt:lpstr>
      <vt:lpstr>How Many Bus Routes &amp; Bus Stops?</vt:lpstr>
      <vt:lpstr>Outcomes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Parveen</cp:lastModifiedBy>
  <cp:revision>223</cp:revision>
  <dcterms:created xsi:type="dcterms:W3CDTF">2006-08-16T00:00:00Z</dcterms:created>
  <dcterms:modified xsi:type="dcterms:W3CDTF">2019-11-06T14:29:31Z</dcterms:modified>
</cp:coreProperties>
</file>